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Ovo" charset="1" panose="02020502070400060406"/>
      <p:regular r:id="rId14"/>
    </p:embeddedFont>
    <p:embeddedFont>
      <p:font typeface="Codec Pro ExtraBold" charset="1" panose="00000700000000000000"/>
      <p:regular r:id="rId15"/>
    </p:embeddedFont>
    <p:embeddedFont>
      <p:font typeface="Codec Pro ExtraBold Bold" charset="1" panose="00000900000000000000"/>
      <p:regular r:id="rId16"/>
    </p:embeddedFont>
    <p:embeddedFont>
      <p:font typeface="Georgia Pro" charset="1" panose="02040502050405020303"/>
      <p:regular r:id="rId17"/>
    </p:embeddedFont>
    <p:embeddedFont>
      <p:font typeface="Georgia Pro Bold" charset="1" panose="02040802050405020203"/>
      <p:regular r:id="rId18"/>
    </p:embeddedFont>
    <p:embeddedFont>
      <p:font typeface="Georgia Pro Italics" charset="1" panose="02040502050405090303"/>
      <p:regular r:id="rId19"/>
    </p:embeddedFont>
    <p:embeddedFont>
      <p:font typeface="Georgia Pro Bold Italics" charset="1" panose="02040802050405090203"/>
      <p:regular r:id="rId20"/>
    </p:embeddedFont>
    <p:embeddedFont>
      <p:font typeface="Georgia Pro Light" charset="1" panose="02040302050405020303"/>
      <p:regular r:id="rId21"/>
    </p:embeddedFont>
    <p:embeddedFont>
      <p:font typeface="Georgia Pro Light Italics" charset="1" panose="02040302050405090303"/>
      <p:regular r:id="rId22"/>
    </p:embeddedFont>
    <p:embeddedFont>
      <p:font typeface="Georgia Pro Heavy" charset="1" panose="02040A02050405020203"/>
      <p:regular r:id="rId23"/>
    </p:embeddedFont>
    <p:embeddedFont>
      <p:font typeface="Georgia Pro Heavy Italics" charset="1" panose="02040A02050405090203"/>
      <p:regular r:id="rId24"/>
    </p:embeddedFont>
    <p:embeddedFont>
      <p:font typeface="Comic Sans" charset="1" panose="03000702030302020204"/>
      <p:regular r:id="rId25"/>
    </p:embeddedFont>
    <p:embeddedFont>
      <p:font typeface="Comic Sans Bold" charset="1" panose="03000902030302020204"/>
      <p:regular r:id="rId26"/>
    </p:embeddedFont>
    <p:embeddedFont>
      <p:font typeface="Comic Sans Italics" charset="1" panose="03000702030302060204"/>
      <p:regular r:id="rId27"/>
    </p:embeddedFont>
    <p:embeddedFont>
      <p:font typeface="Comic Sans Bold Italics" charset="1" panose="03000902030302060204"/>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i'm Shivaprasad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jpe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2.png" Type="http://schemas.openxmlformats.org/officeDocument/2006/relationships/image"/><Relationship Id="rId4" Target="../media/image21.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FBFBF"/>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gradFill rotWithShape="true">
              <a:gsLst>
                <a:gs pos="0">
                  <a:srgbClr val="000000">
                    <a:alpha val="100000"/>
                  </a:srgbClr>
                </a:gs>
                <a:gs pos="100000">
                  <a:srgbClr val="737373">
                    <a:alpha val="100000"/>
                  </a:srgbClr>
                </a:gs>
              </a:gsLst>
              <a:lin ang="0"/>
            </a:gra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411924" y="-207071"/>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81A19"/>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394205" y="4598935"/>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2120575" y="2853696"/>
            <a:ext cx="5051077" cy="743936"/>
            <a:chOff x="0" y="0"/>
            <a:chExt cx="1205621" cy="177567"/>
          </a:xfrm>
        </p:grpSpPr>
        <p:sp>
          <p:nvSpPr>
            <p:cNvPr name="Freeform 14" id="14"/>
            <p:cNvSpPr/>
            <p:nvPr/>
          </p:nvSpPr>
          <p:spPr>
            <a:xfrm flipH="false" flipV="false" rot="0">
              <a:off x="0" y="0"/>
              <a:ext cx="1205621" cy="177567"/>
            </a:xfrm>
            <a:custGeom>
              <a:avLst/>
              <a:gdLst/>
              <a:ahLst/>
              <a:cxnLst/>
              <a:rect r="r" b="b" t="t" l="l"/>
              <a:pathLst>
                <a:path h="177567" w="1205621">
                  <a:moveTo>
                    <a:pt x="27589" y="0"/>
                  </a:moveTo>
                  <a:lnTo>
                    <a:pt x="1178032" y="0"/>
                  </a:lnTo>
                  <a:cubicBezTo>
                    <a:pt x="1185349" y="0"/>
                    <a:pt x="1192366" y="2907"/>
                    <a:pt x="1197540" y="8081"/>
                  </a:cubicBezTo>
                  <a:cubicBezTo>
                    <a:pt x="1202714" y="13255"/>
                    <a:pt x="1205621" y="20272"/>
                    <a:pt x="1205621" y="27589"/>
                  </a:cubicBezTo>
                  <a:lnTo>
                    <a:pt x="1205621" y="149978"/>
                  </a:lnTo>
                  <a:cubicBezTo>
                    <a:pt x="1205621" y="157295"/>
                    <a:pt x="1202714" y="164312"/>
                    <a:pt x="1197540" y="169486"/>
                  </a:cubicBezTo>
                  <a:cubicBezTo>
                    <a:pt x="1192366" y="174660"/>
                    <a:pt x="1185349" y="177567"/>
                    <a:pt x="1178032" y="177567"/>
                  </a:cubicBezTo>
                  <a:lnTo>
                    <a:pt x="27589" y="177567"/>
                  </a:lnTo>
                  <a:cubicBezTo>
                    <a:pt x="20272" y="177567"/>
                    <a:pt x="13255" y="174660"/>
                    <a:pt x="8081" y="169486"/>
                  </a:cubicBezTo>
                  <a:cubicBezTo>
                    <a:pt x="2907" y="164312"/>
                    <a:pt x="0" y="157295"/>
                    <a:pt x="0" y="149978"/>
                  </a:cubicBezTo>
                  <a:lnTo>
                    <a:pt x="0" y="27589"/>
                  </a:lnTo>
                  <a:cubicBezTo>
                    <a:pt x="0" y="20272"/>
                    <a:pt x="2907" y="13255"/>
                    <a:pt x="8081" y="8081"/>
                  </a:cubicBezTo>
                  <a:cubicBezTo>
                    <a:pt x="13255" y="2907"/>
                    <a:pt x="20272" y="0"/>
                    <a:pt x="27589" y="0"/>
                  </a:cubicBezTo>
                  <a:close/>
                </a:path>
              </a:pathLst>
            </a:custGeom>
            <a:solidFill>
              <a:srgbClr val="231F20"/>
            </a:solidFill>
          </p:spPr>
        </p:sp>
        <p:sp>
          <p:nvSpPr>
            <p:cNvPr name="TextBox 15" id="15"/>
            <p:cNvSpPr txBox="true"/>
            <p:nvPr/>
          </p:nvSpPr>
          <p:spPr>
            <a:xfrm>
              <a:off x="0" y="-28575"/>
              <a:ext cx="812800" cy="841375"/>
            </a:xfrm>
            <a:prstGeom prst="rect">
              <a:avLst/>
            </a:prstGeom>
          </p:spPr>
          <p:txBody>
            <a:bodyPr anchor="ctr" rtlCol="false" tIns="56055" lIns="56055" bIns="56055" rIns="56055"/>
            <a:lstStyle/>
            <a:p>
              <a:pPr algn="ctr">
                <a:lnSpc>
                  <a:spcPts val="4290"/>
                </a:lnSpc>
              </a:pPr>
              <a:r>
                <a:rPr lang="en-US" sz="3300">
                  <a:solidFill>
                    <a:srgbClr val="FFFFFF"/>
                  </a:solidFill>
                  <a:latin typeface="Montserrat Light"/>
                </a:rPr>
                <a:t>Presentation 2023</a:t>
              </a:r>
            </a:p>
          </p:txBody>
        </p:sp>
      </p:grpSp>
      <p:sp>
        <p:nvSpPr>
          <p:cNvPr name="TextBox 16" id="16"/>
          <p:cNvSpPr txBox="true"/>
          <p:nvPr/>
        </p:nvSpPr>
        <p:spPr>
          <a:xfrm rot="0">
            <a:off x="2120575" y="4810853"/>
            <a:ext cx="9209355" cy="3567402"/>
          </a:xfrm>
          <a:prstGeom prst="rect">
            <a:avLst/>
          </a:prstGeom>
        </p:spPr>
        <p:txBody>
          <a:bodyPr anchor="t" rtlCol="false" tIns="0" lIns="0" bIns="0" rIns="0">
            <a:spAutoFit/>
          </a:bodyPr>
          <a:lstStyle/>
          <a:p>
            <a:pPr>
              <a:lnSpc>
                <a:spcPts val="9159"/>
              </a:lnSpc>
            </a:pPr>
            <a:r>
              <a:rPr lang="en-US" sz="9540">
                <a:solidFill>
                  <a:srgbClr val="040506"/>
                </a:solidFill>
                <a:latin typeface="Georgia Pro"/>
              </a:rPr>
              <a:t>E-COMMERCE ANALYSIS</a:t>
            </a:r>
          </a:p>
          <a:p>
            <a:pPr>
              <a:lnSpc>
                <a:spcPts val="9159"/>
              </a:lnSpc>
            </a:pPr>
          </a:p>
        </p:txBody>
      </p:sp>
      <p:sp>
        <p:nvSpPr>
          <p:cNvPr name="Freeform 17" id="17"/>
          <p:cNvSpPr/>
          <p:nvPr/>
        </p:nvSpPr>
        <p:spPr>
          <a:xfrm flipH="false" flipV="false" rot="0">
            <a:off x="-2412366" y="580047"/>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674176" y="503847"/>
            <a:ext cx="4176541" cy="663804"/>
          </a:xfrm>
          <a:prstGeom prst="rect">
            <a:avLst/>
          </a:prstGeom>
        </p:spPr>
        <p:txBody>
          <a:bodyPr anchor="t" rtlCol="false" tIns="0" lIns="0" bIns="0" rIns="0">
            <a:spAutoFit/>
          </a:bodyPr>
          <a:lstStyle/>
          <a:p>
            <a:pPr algn="ctr">
              <a:lnSpc>
                <a:spcPts val="5412"/>
              </a:lnSpc>
            </a:pPr>
            <a:r>
              <a:rPr lang="en-US" sz="3865" spc="193" u="sng">
                <a:solidFill>
                  <a:srgbClr val="040506"/>
                </a:solidFill>
                <a:latin typeface="Open Sauce Bold"/>
              </a:rPr>
              <a:t>SQL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1" id="11"/>
          <p:cNvSpPr txBox="true"/>
          <p:nvPr/>
        </p:nvSpPr>
        <p:spPr>
          <a:xfrm rot="0">
            <a:off x="390112" y="1557996"/>
            <a:ext cx="12994933" cy="2105956"/>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Q4. As we clearly known that the brand name is  Microsoft we can fill the null value</a:t>
            </a:r>
          </a:p>
        </p:txBody>
      </p:sp>
      <p:sp>
        <p:nvSpPr>
          <p:cNvPr name="Freeform 12" id="12"/>
          <p:cNvSpPr/>
          <p:nvPr/>
        </p:nvSpPr>
        <p:spPr>
          <a:xfrm flipH="false" flipV="false" rot="0">
            <a:off x="3665692" y="3663952"/>
            <a:ext cx="12496214" cy="5021629"/>
          </a:xfrm>
          <a:custGeom>
            <a:avLst/>
            <a:gdLst/>
            <a:ahLst/>
            <a:cxnLst/>
            <a:rect r="r" b="b" t="t" l="l"/>
            <a:pathLst>
              <a:path h="5021629" w="12496214">
                <a:moveTo>
                  <a:pt x="0" y="0"/>
                </a:moveTo>
                <a:lnTo>
                  <a:pt x="12496215" y="0"/>
                </a:lnTo>
                <a:lnTo>
                  <a:pt x="12496215" y="5021629"/>
                </a:lnTo>
                <a:lnTo>
                  <a:pt x="0" y="5021629"/>
                </a:lnTo>
                <a:lnTo>
                  <a:pt x="0" y="0"/>
                </a:lnTo>
                <a:close/>
              </a:path>
            </a:pathLst>
          </a:custGeom>
          <a:blipFill>
            <a:blip r:embed="rId4"/>
            <a:stretch>
              <a:fillRect l="0" t="0" r="-10637"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3934719" y="4083758"/>
            <a:ext cx="12935276" cy="5174542"/>
          </a:xfrm>
          <a:custGeom>
            <a:avLst/>
            <a:gdLst/>
            <a:ahLst/>
            <a:cxnLst/>
            <a:rect r="r" b="b" t="t" l="l"/>
            <a:pathLst>
              <a:path h="5174542" w="12935276">
                <a:moveTo>
                  <a:pt x="0" y="0"/>
                </a:moveTo>
                <a:lnTo>
                  <a:pt x="12935276" y="0"/>
                </a:lnTo>
                <a:lnTo>
                  <a:pt x="12935276" y="5174542"/>
                </a:lnTo>
                <a:lnTo>
                  <a:pt x="0" y="5174542"/>
                </a:lnTo>
                <a:lnTo>
                  <a:pt x="0" y="0"/>
                </a:lnTo>
                <a:close/>
              </a:path>
            </a:pathLst>
          </a:custGeom>
          <a:blipFill>
            <a:blip r:embed="rId4"/>
            <a:stretch>
              <a:fillRect l="0" t="0" r="-8853" b="-7720"/>
            </a:stretch>
          </a:blipFill>
        </p:spPr>
      </p:sp>
      <p:sp>
        <p:nvSpPr>
          <p:cNvPr name="TextBox 11" id="11"/>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2" id="12"/>
          <p:cNvSpPr txBox="true"/>
          <p:nvPr/>
        </p:nvSpPr>
        <p:spPr>
          <a:xfrm rot="0">
            <a:off x="390112" y="1355453"/>
            <a:ext cx="13180704" cy="2105956"/>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Q5. query the address, starttime and endtime of the servicepoints in the same city as userid 5</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3908079" y="3041241"/>
            <a:ext cx="12475366" cy="4903823"/>
          </a:xfrm>
          <a:custGeom>
            <a:avLst/>
            <a:gdLst/>
            <a:ahLst/>
            <a:cxnLst/>
            <a:rect r="r" b="b" t="t" l="l"/>
            <a:pathLst>
              <a:path h="4903823" w="12475366">
                <a:moveTo>
                  <a:pt x="0" y="0"/>
                </a:moveTo>
                <a:lnTo>
                  <a:pt x="12475366" y="0"/>
                </a:lnTo>
                <a:lnTo>
                  <a:pt x="12475366" y="4903823"/>
                </a:lnTo>
                <a:lnTo>
                  <a:pt x="0" y="4903823"/>
                </a:lnTo>
                <a:lnTo>
                  <a:pt x="0" y="0"/>
                </a:lnTo>
                <a:close/>
              </a:path>
            </a:pathLst>
          </a:custGeom>
          <a:blipFill>
            <a:blip r:embed="rId4"/>
            <a:stretch>
              <a:fillRect l="0" t="-5682" r="-23542" b="-20780"/>
            </a:stretch>
          </a:blipFill>
        </p:spPr>
      </p:sp>
      <p:sp>
        <p:nvSpPr>
          <p:cNvPr name="TextBox 11" id="11"/>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2" id="12"/>
          <p:cNvSpPr txBox="true"/>
          <p:nvPr/>
        </p:nvSpPr>
        <p:spPr>
          <a:xfrm rot="0">
            <a:off x="390112" y="1355453"/>
            <a:ext cx="13180704" cy="1391581"/>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Q6. query the information of  Costliest laptop</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2876425" y="3226956"/>
            <a:ext cx="14382875" cy="5729466"/>
          </a:xfrm>
          <a:custGeom>
            <a:avLst/>
            <a:gdLst/>
            <a:ahLst/>
            <a:cxnLst/>
            <a:rect r="r" b="b" t="t" l="l"/>
            <a:pathLst>
              <a:path h="5729466" w="14382875">
                <a:moveTo>
                  <a:pt x="0" y="0"/>
                </a:moveTo>
                <a:lnTo>
                  <a:pt x="14382875" y="0"/>
                </a:lnTo>
                <a:lnTo>
                  <a:pt x="14382875" y="5729466"/>
                </a:lnTo>
                <a:lnTo>
                  <a:pt x="0" y="5729466"/>
                </a:lnTo>
                <a:lnTo>
                  <a:pt x="0" y="0"/>
                </a:lnTo>
                <a:close/>
              </a:path>
            </a:pathLst>
          </a:custGeom>
          <a:blipFill>
            <a:blip r:embed="rId4"/>
            <a:stretch>
              <a:fillRect l="-32763" t="-48690" r="-19134" b="-65798"/>
            </a:stretch>
          </a:blipFill>
        </p:spPr>
      </p:sp>
      <p:sp>
        <p:nvSpPr>
          <p:cNvPr name="TextBox 11" id="11"/>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2" id="12"/>
          <p:cNvSpPr txBox="true"/>
          <p:nvPr/>
        </p:nvSpPr>
        <p:spPr>
          <a:xfrm rot="0">
            <a:off x="390112" y="1355453"/>
            <a:ext cx="13180704" cy="2105956"/>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Q7. Query the total quantity of products from store with storeid 8 in the shopping car</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5716020" y="3324973"/>
            <a:ext cx="9422329" cy="5933327"/>
          </a:xfrm>
          <a:custGeom>
            <a:avLst/>
            <a:gdLst/>
            <a:ahLst/>
            <a:cxnLst/>
            <a:rect r="r" b="b" t="t" l="l"/>
            <a:pathLst>
              <a:path h="5933327" w="9422329">
                <a:moveTo>
                  <a:pt x="0" y="0"/>
                </a:moveTo>
                <a:lnTo>
                  <a:pt x="9422329" y="0"/>
                </a:lnTo>
                <a:lnTo>
                  <a:pt x="9422329" y="5933327"/>
                </a:lnTo>
                <a:lnTo>
                  <a:pt x="0" y="5933327"/>
                </a:lnTo>
                <a:lnTo>
                  <a:pt x="0" y="0"/>
                </a:lnTo>
                <a:close/>
              </a:path>
            </a:pathLst>
          </a:custGeom>
          <a:blipFill>
            <a:blip r:embed="rId4"/>
            <a:stretch>
              <a:fillRect l="0" t="-4696" r="-27356" b="0"/>
            </a:stretch>
          </a:blipFill>
        </p:spPr>
      </p:sp>
      <p:sp>
        <p:nvSpPr>
          <p:cNvPr name="TextBox 11" id="11"/>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2" id="12"/>
          <p:cNvSpPr txBox="true"/>
          <p:nvPr/>
        </p:nvSpPr>
        <p:spPr>
          <a:xfrm rot="0">
            <a:off x="390112" y="1355453"/>
            <a:ext cx="13180704" cy="1391581"/>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Q8. Query the name and address of orders delivered on 2017-02-17</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2700572" y="3234968"/>
            <a:ext cx="14018415" cy="4698701"/>
          </a:xfrm>
          <a:custGeom>
            <a:avLst/>
            <a:gdLst/>
            <a:ahLst/>
            <a:cxnLst/>
            <a:rect r="r" b="b" t="t" l="l"/>
            <a:pathLst>
              <a:path h="4698701" w="14018415">
                <a:moveTo>
                  <a:pt x="0" y="0"/>
                </a:moveTo>
                <a:lnTo>
                  <a:pt x="14018416" y="0"/>
                </a:lnTo>
                <a:lnTo>
                  <a:pt x="14018416" y="4698701"/>
                </a:lnTo>
                <a:lnTo>
                  <a:pt x="0" y="4698701"/>
                </a:lnTo>
                <a:lnTo>
                  <a:pt x="0" y="0"/>
                </a:lnTo>
                <a:close/>
              </a:path>
            </a:pathLst>
          </a:custGeom>
          <a:blipFill>
            <a:blip r:embed="rId4"/>
            <a:stretch>
              <a:fillRect l="0" t="-10378" r="-8184" b="-13837"/>
            </a:stretch>
          </a:blipFill>
        </p:spPr>
      </p:sp>
      <p:sp>
        <p:nvSpPr>
          <p:cNvPr name="TextBox 11" id="11"/>
          <p:cNvSpPr txBox="true"/>
          <p:nvPr/>
        </p:nvSpPr>
        <p:spPr>
          <a:xfrm rot="0">
            <a:off x="2549565" y="368172"/>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MODIFICATION  </a:t>
            </a:r>
          </a:p>
          <a:p>
            <a:pPr algn="l" marL="0" indent="0" lvl="0">
              <a:lnSpc>
                <a:spcPts val="6258"/>
              </a:lnSpc>
              <a:spcBef>
                <a:spcPct val="0"/>
              </a:spcBef>
            </a:pPr>
          </a:p>
        </p:txBody>
      </p:sp>
      <p:sp>
        <p:nvSpPr>
          <p:cNvPr name="TextBox 12" id="12"/>
          <p:cNvSpPr txBox="true"/>
          <p:nvPr/>
        </p:nvSpPr>
        <p:spPr>
          <a:xfrm rot="0">
            <a:off x="390112" y="1355453"/>
            <a:ext cx="13180704" cy="1391581"/>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Q9.Insert the user id of sellers whose name starts with A into buyer</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2650082" y="4221437"/>
            <a:ext cx="13506548" cy="4017835"/>
          </a:xfrm>
          <a:custGeom>
            <a:avLst/>
            <a:gdLst/>
            <a:ahLst/>
            <a:cxnLst/>
            <a:rect r="r" b="b" t="t" l="l"/>
            <a:pathLst>
              <a:path h="4017835" w="13506548">
                <a:moveTo>
                  <a:pt x="0" y="0"/>
                </a:moveTo>
                <a:lnTo>
                  <a:pt x="13506548" y="0"/>
                </a:lnTo>
                <a:lnTo>
                  <a:pt x="13506548" y="4017835"/>
                </a:lnTo>
                <a:lnTo>
                  <a:pt x="0" y="4017835"/>
                </a:lnTo>
                <a:lnTo>
                  <a:pt x="0" y="0"/>
                </a:lnTo>
                <a:close/>
              </a:path>
            </a:pathLst>
          </a:custGeom>
          <a:blipFill>
            <a:blip r:embed="rId4"/>
            <a:stretch>
              <a:fillRect l="0" t="0" r="-7978" b="0"/>
            </a:stretch>
          </a:blipFill>
        </p:spPr>
      </p:sp>
      <p:sp>
        <p:nvSpPr>
          <p:cNvPr name="TextBox 11" id="11"/>
          <p:cNvSpPr txBox="true"/>
          <p:nvPr/>
        </p:nvSpPr>
        <p:spPr>
          <a:xfrm rot="0">
            <a:off x="2243141" y="35447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MODIFICATION </a:t>
            </a:r>
          </a:p>
          <a:p>
            <a:pPr algn="l" marL="0" indent="0" lvl="0">
              <a:lnSpc>
                <a:spcPts val="6258"/>
              </a:lnSpc>
              <a:spcBef>
                <a:spcPct val="0"/>
              </a:spcBef>
            </a:pPr>
          </a:p>
        </p:txBody>
      </p:sp>
      <p:sp>
        <p:nvSpPr>
          <p:cNvPr name="TextBox 12" id="12"/>
          <p:cNvSpPr txBox="true"/>
          <p:nvPr/>
        </p:nvSpPr>
        <p:spPr>
          <a:xfrm rot="0">
            <a:off x="390112" y="1355453"/>
            <a:ext cx="13180704" cy="2105956"/>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Q10. Update the payment state of orders to unpaid which created after year 2017 and with total amount greater than 50.</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2963004" y="3713211"/>
            <a:ext cx="13763979" cy="5730860"/>
          </a:xfrm>
          <a:custGeom>
            <a:avLst/>
            <a:gdLst/>
            <a:ahLst/>
            <a:cxnLst/>
            <a:rect r="r" b="b" t="t" l="l"/>
            <a:pathLst>
              <a:path h="5730860" w="13763979">
                <a:moveTo>
                  <a:pt x="0" y="0"/>
                </a:moveTo>
                <a:lnTo>
                  <a:pt x="13763979" y="0"/>
                </a:lnTo>
                <a:lnTo>
                  <a:pt x="13763979" y="5730860"/>
                </a:lnTo>
                <a:lnTo>
                  <a:pt x="0" y="5730860"/>
                </a:lnTo>
                <a:lnTo>
                  <a:pt x="0" y="0"/>
                </a:lnTo>
                <a:close/>
              </a:path>
            </a:pathLst>
          </a:custGeom>
          <a:blipFill>
            <a:blip r:embed="rId4"/>
            <a:stretch>
              <a:fillRect l="0" t="0" r="-8147" b="-7658"/>
            </a:stretch>
          </a:blipFill>
        </p:spPr>
      </p:sp>
      <p:sp>
        <p:nvSpPr>
          <p:cNvPr name="TextBox 11" id="11"/>
          <p:cNvSpPr txBox="true"/>
          <p:nvPr/>
        </p:nvSpPr>
        <p:spPr>
          <a:xfrm rot="0">
            <a:off x="2243141" y="35447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MODIFICATION </a:t>
            </a:r>
          </a:p>
          <a:p>
            <a:pPr algn="l" marL="0" indent="0" lvl="0">
              <a:lnSpc>
                <a:spcPts val="6258"/>
              </a:lnSpc>
              <a:spcBef>
                <a:spcPct val="0"/>
              </a:spcBef>
            </a:pPr>
          </a:p>
        </p:txBody>
      </p:sp>
      <p:sp>
        <p:nvSpPr>
          <p:cNvPr name="TextBox 12" id="12"/>
          <p:cNvSpPr txBox="true"/>
          <p:nvPr/>
        </p:nvSpPr>
        <p:spPr>
          <a:xfrm rot="0">
            <a:off x="390112" y="1355453"/>
            <a:ext cx="13180704" cy="2105956"/>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Q11. Update the name and contact phone number of address where the provice is Quebec and city is montreal.</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18140" y="837860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3929142" y="3430847"/>
            <a:ext cx="13693803" cy="5154032"/>
          </a:xfrm>
          <a:custGeom>
            <a:avLst/>
            <a:gdLst/>
            <a:ahLst/>
            <a:cxnLst/>
            <a:rect r="r" b="b" t="t" l="l"/>
            <a:pathLst>
              <a:path h="5154032" w="13693803">
                <a:moveTo>
                  <a:pt x="0" y="0"/>
                </a:moveTo>
                <a:lnTo>
                  <a:pt x="13693803" y="0"/>
                </a:lnTo>
                <a:lnTo>
                  <a:pt x="13693803" y="5154033"/>
                </a:lnTo>
                <a:lnTo>
                  <a:pt x="0" y="5154033"/>
                </a:lnTo>
                <a:lnTo>
                  <a:pt x="0" y="0"/>
                </a:lnTo>
                <a:close/>
              </a:path>
            </a:pathLst>
          </a:custGeom>
          <a:blipFill>
            <a:blip r:embed="rId4"/>
            <a:stretch>
              <a:fillRect l="0" t="-8109" r="-8814" b="-5575"/>
            </a:stretch>
          </a:blipFill>
        </p:spPr>
      </p:sp>
      <p:sp>
        <p:nvSpPr>
          <p:cNvPr name="TextBox 11" id="11"/>
          <p:cNvSpPr txBox="true"/>
          <p:nvPr/>
        </p:nvSpPr>
        <p:spPr>
          <a:xfrm rot="0">
            <a:off x="2243141" y="35447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MODIFICATION </a:t>
            </a:r>
          </a:p>
          <a:p>
            <a:pPr algn="l" marL="0" indent="0" lvl="0">
              <a:lnSpc>
                <a:spcPts val="6258"/>
              </a:lnSpc>
              <a:spcBef>
                <a:spcPct val="0"/>
              </a:spcBef>
            </a:pPr>
          </a:p>
        </p:txBody>
      </p:sp>
      <p:sp>
        <p:nvSpPr>
          <p:cNvPr name="TextBox 12" id="12"/>
          <p:cNvSpPr txBox="true"/>
          <p:nvPr/>
        </p:nvSpPr>
        <p:spPr>
          <a:xfrm rot="0">
            <a:off x="390112" y="1355453"/>
            <a:ext cx="13180704" cy="1391581"/>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Q12. Delete the store which opened before year 2017</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777" r="0" b="0"/>
            </a:stretch>
          </a:blipFill>
        </p:spPr>
      </p:sp>
      <p:sp>
        <p:nvSpPr>
          <p:cNvPr name="Freeform 3" id="3"/>
          <p:cNvSpPr/>
          <p:nvPr/>
        </p:nvSpPr>
        <p:spPr>
          <a:xfrm flipH="false" flipV="false" rot="-5400000">
            <a:off x="11989691" y="5336337"/>
            <a:ext cx="5517694" cy="3505523"/>
          </a:xfrm>
          <a:custGeom>
            <a:avLst/>
            <a:gdLst/>
            <a:ahLst/>
            <a:cxnLst/>
            <a:rect r="r" b="b" t="t" l="l"/>
            <a:pathLst>
              <a:path h="3505523" w="5517694">
                <a:moveTo>
                  <a:pt x="0" y="0"/>
                </a:moveTo>
                <a:lnTo>
                  <a:pt x="5517694" y="0"/>
                </a:lnTo>
                <a:lnTo>
                  <a:pt x="5517694" y="3505523"/>
                </a:lnTo>
                <a:lnTo>
                  <a:pt x="0" y="35055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3309641" y="4534275"/>
            <a:ext cx="3075073" cy="3063061"/>
            <a:chOff x="0" y="0"/>
            <a:chExt cx="6502400" cy="6477000"/>
          </a:xfrm>
        </p:grpSpPr>
        <p:sp>
          <p:nvSpPr>
            <p:cNvPr name="Freeform 5" id="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7439" t="-1678" r="-5116" b="-49067"/>
              </a:stretch>
            </a:blipFill>
          </p:spPr>
        </p:sp>
        <p:sp>
          <p:nvSpPr>
            <p:cNvPr name="Freeform 6" id="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grpSp>
        <p:nvGrpSpPr>
          <p:cNvPr name="Group 7" id="7"/>
          <p:cNvGrpSpPr/>
          <p:nvPr/>
        </p:nvGrpSpPr>
        <p:grpSpPr>
          <a:xfrm rot="0">
            <a:off x="0" y="0"/>
            <a:ext cx="18288000" cy="2737779"/>
            <a:chOff x="0" y="0"/>
            <a:chExt cx="4816593" cy="721061"/>
          </a:xfrm>
        </p:grpSpPr>
        <p:sp>
          <p:nvSpPr>
            <p:cNvPr name="Freeform 8" id="8"/>
            <p:cNvSpPr/>
            <p:nvPr/>
          </p:nvSpPr>
          <p:spPr>
            <a:xfrm flipH="false" flipV="false" rot="0">
              <a:off x="0" y="0"/>
              <a:ext cx="4816592" cy="721061"/>
            </a:xfrm>
            <a:custGeom>
              <a:avLst/>
              <a:gdLst/>
              <a:ahLst/>
              <a:cxnLst/>
              <a:rect r="r" b="b" t="t" l="l"/>
              <a:pathLst>
                <a:path h="721061" w="4816592">
                  <a:moveTo>
                    <a:pt x="0" y="0"/>
                  </a:moveTo>
                  <a:lnTo>
                    <a:pt x="4816592" y="0"/>
                  </a:lnTo>
                  <a:lnTo>
                    <a:pt x="4816592" y="721061"/>
                  </a:lnTo>
                  <a:lnTo>
                    <a:pt x="0" y="721061"/>
                  </a:lnTo>
                  <a:close/>
                </a:path>
              </a:pathLst>
            </a:custGeom>
            <a:solidFill>
              <a:srgbClr val="040506"/>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3197090" y="7797361"/>
            <a:ext cx="3102896" cy="930636"/>
          </a:xfrm>
          <a:prstGeom prst="rect">
            <a:avLst/>
          </a:prstGeom>
        </p:spPr>
        <p:txBody>
          <a:bodyPr anchor="t" rtlCol="false" tIns="0" lIns="0" bIns="0" rIns="0">
            <a:spAutoFit/>
          </a:bodyPr>
          <a:lstStyle/>
          <a:p>
            <a:pPr algn="ctr">
              <a:lnSpc>
                <a:spcPts val="3733"/>
              </a:lnSpc>
            </a:pPr>
            <a:r>
              <a:rPr lang="en-US" sz="3111" spc="155">
                <a:solidFill>
                  <a:srgbClr val="FFFBFB"/>
                </a:solidFill>
                <a:latin typeface="Open Sauce"/>
              </a:rPr>
              <a:t>Vinayak</a:t>
            </a:r>
          </a:p>
          <a:p>
            <a:pPr algn="ctr">
              <a:lnSpc>
                <a:spcPts val="3733"/>
              </a:lnSpc>
            </a:pPr>
            <a:r>
              <a:rPr lang="en-US" sz="3111" spc="155">
                <a:solidFill>
                  <a:srgbClr val="FFFBFB"/>
                </a:solidFill>
                <a:latin typeface="Open Sauce"/>
              </a:rPr>
              <a:t>Shivanagutti</a:t>
            </a:r>
          </a:p>
        </p:txBody>
      </p:sp>
      <p:sp>
        <p:nvSpPr>
          <p:cNvPr name="TextBox 14" id="14"/>
          <p:cNvSpPr txBox="true"/>
          <p:nvPr/>
        </p:nvSpPr>
        <p:spPr>
          <a:xfrm rot="0">
            <a:off x="13440833" y="8931250"/>
            <a:ext cx="2615410" cy="346283"/>
          </a:xfrm>
          <a:prstGeom prst="rect">
            <a:avLst/>
          </a:prstGeom>
        </p:spPr>
        <p:txBody>
          <a:bodyPr anchor="t" rtlCol="false" tIns="0" lIns="0" bIns="0" rIns="0">
            <a:spAutoFit/>
          </a:bodyPr>
          <a:lstStyle/>
          <a:p>
            <a:pPr algn="ctr">
              <a:lnSpc>
                <a:spcPts val="2800"/>
              </a:lnSpc>
            </a:pPr>
            <a:r>
              <a:rPr lang="en-US" sz="2333" spc="116">
                <a:solidFill>
                  <a:srgbClr val="FFFBFB"/>
                </a:solidFill>
                <a:latin typeface="Open Sauce"/>
              </a:rPr>
              <a:t>Data Analyst</a:t>
            </a:r>
          </a:p>
        </p:txBody>
      </p:sp>
      <p:sp>
        <p:nvSpPr>
          <p:cNvPr name="TextBox 15" id="15"/>
          <p:cNvSpPr txBox="true"/>
          <p:nvPr/>
        </p:nvSpPr>
        <p:spPr>
          <a:xfrm rot="0">
            <a:off x="157568"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PRESENTED BY:</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FBFBF"/>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6493178"/>
            <a:chOff x="0" y="0"/>
            <a:chExt cx="368852" cy="1710138"/>
          </a:xfrm>
        </p:grpSpPr>
        <p:sp>
          <p:nvSpPr>
            <p:cNvPr name="Freeform 3" id="3"/>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040506"/>
            </a:solidFill>
            <a:ln cap="sq">
              <a:noFill/>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040506"/>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040506"/>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59100" t="0" r="-59100" b="0"/>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4" id="14"/>
          <p:cNvSpPr txBox="true"/>
          <p:nvPr/>
        </p:nvSpPr>
        <p:spPr>
          <a:xfrm rot="0">
            <a:off x="4044260" y="36850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4044260" y="484485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4024659" y="6035476"/>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4044260" y="7225469"/>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4024659" y="830728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5400737" y="3961787"/>
            <a:ext cx="5790503" cy="495130"/>
          </a:xfrm>
          <a:prstGeom prst="rect">
            <a:avLst/>
          </a:prstGeom>
        </p:spPr>
        <p:txBody>
          <a:bodyPr anchor="t" rtlCol="false" tIns="0" lIns="0" bIns="0" rIns="0">
            <a:spAutoFit/>
          </a:bodyPr>
          <a:lstStyle/>
          <a:p>
            <a:pPr>
              <a:lnSpc>
                <a:spcPts val="4035"/>
              </a:lnSpc>
            </a:pPr>
            <a:r>
              <a:rPr lang="en-US" sz="2924" spc="286">
                <a:solidFill>
                  <a:srgbClr val="231F20"/>
                </a:solidFill>
                <a:latin typeface="Open Sauce"/>
              </a:rPr>
              <a:t>Description:</a:t>
            </a:r>
          </a:p>
        </p:txBody>
      </p:sp>
      <p:sp>
        <p:nvSpPr>
          <p:cNvPr name="TextBox 20" id="20"/>
          <p:cNvSpPr txBox="true"/>
          <p:nvPr/>
        </p:nvSpPr>
        <p:spPr>
          <a:xfrm rot="0">
            <a:off x="5454692" y="5034582"/>
            <a:ext cx="6076629" cy="495130"/>
          </a:xfrm>
          <a:prstGeom prst="rect">
            <a:avLst/>
          </a:prstGeom>
        </p:spPr>
        <p:txBody>
          <a:bodyPr anchor="t" rtlCol="false" tIns="0" lIns="0" bIns="0" rIns="0">
            <a:spAutoFit/>
          </a:bodyPr>
          <a:lstStyle/>
          <a:p>
            <a:pPr>
              <a:lnSpc>
                <a:spcPts val="4035"/>
              </a:lnSpc>
            </a:pPr>
            <a:r>
              <a:rPr lang="en-US" sz="2924" spc="286">
                <a:solidFill>
                  <a:srgbClr val="231F20"/>
                </a:solidFill>
                <a:latin typeface="Open Sauce"/>
              </a:rPr>
              <a:t>Business Objectives:</a:t>
            </a:r>
          </a:p>
        </p:txBody>
      </p:sp>
      <p:sp>
        <p:nvSpPr>
          <p:cNvPr name="TextBox 21" id="21"/>
          <p:cNvSpPr txBox="true"/>
          <p:nvPr/>
        </p:nvSpPr>
        <p:spPr>
          <a:xfrm rot="0">
            <a:off x="5400737" y="6045001"/>
            <a:ext cx="6076629" cy="999955"/>
          </a:xfrm>
          <a:prstGeom prst="rect">
            <a:avLst/>
          </a:prstGeom>
        </p:spPr>
        <p:txBody>
          <a:bodyPr anchor="t" rtlCol="false" tIns="0" lIns="0" bIns="0" rIns="0">
            <a:spAutoFit/>
          </a:bodyPr>
          <a:lstStyle/>
          <a:p>
            <a:pPr algn="just" marL="0" indent="0" lvl="0">
              <a:lnSpc>
                <a:spcPts val="4035"/>
              </a:lnSpc>
              <a:spcBef>
                <a:spcPct val="0"/>
              </a:spcBef>
            </a:pPr>
            <a:r>
              <a:rPr lang="en-US" sz="2924" spc="286">
                <a:solidFill>
                  <a:srgbClr val="231F20"/>
                </a:solidFill>
                <a:latin typeface="Open Sauce"/>
              </a:rPr>
              <a:t>E-Commerce Data Statistics and Growth Potential</a:t>
            </a:r>
          </a:p>
        </p:txBody>
      </p:sp>
      <p:sp>
        <p:nvSpPr>
          <p:cNvPr name="TextBox 22" id="22"/>
          <p:cNvSpPr txBox="true"/>
          <p:nvPr/>
        </p:nvSpPr>
        <p:spPr>
          <a:xfrm rot="0">
            <a:off x="5454692" y="7368620"/>
            <a:ext cx="6076629" cy="495130"/>
          </a:xfrm>
          <a:prstGeom prst="rect">
            <a:avLst/>
          </a:prstGeom>
        </p:spPr>
        <p:txBody>
          <a:bodyPr anchor="t" rtlCol="false" tIns="0" lIns="0" bIns="0" rIns="0">
            <a:spAutoFit/>
          </a:bodyPr>
          <a:lstStyle/>
          <a:p>
            <a:pPr algn="l" marL="0" indent="0" lvl="0">
              <a:lnSpc>
                <a:spcPts val="4035"/>
              </a:lnSpc>
              <a:spcBef>
                <a:spcPct val="0"/>
              </a:spcBef>
            </a:pPr>
            <a:r>
              <a:rPr lang="en-US" sz="2924" spc="286">
                <a:solidFill>
                  <a:srgbClr val="231F20"/>
                </a:solidFill>
                <a:latin typeface="Open Sauce"/>
              </a:rPr>
              <a:t>Data cleaning </a:t>
            </a:r>
          </a:p>
        </p:txBody>
      </p:sp>
      <p:sp>
        <p:nvSpPr>
          <p:cNvPr name="TextBox 23" id="23"/>
          <p:cNvSpPr txBox="true"/>
          <p:nvPr/>
        </p:nvSpPr>
        <p:spPr>
          <a:xfrm rot="0">
            <a:off x="5454692" y="8421673"/>
            <a:ext cx="6076629" cy="495130"/>
          </a:xfrm>
          <a:prstGeom prst="rect">
            <a:avLst/>
          </a:prstGeom>
        </p:spPr>
        <p:txBody>
          <a:bodyPr anchor="t" rtlCol="false" tIns="0" lIns="0" bIns="0" rIns="0">
            <a:spAutoFit/>
          </a:bodyPr>
          <a:lstStyle/>
          <a:p>
            <a:pPr algn="l" marL="0" indent="0" lvl="0">
              <a:lnSpc>
                <a:spcPts val="4035"/>
              </a:lnSpc>
              <a:spcBef>
                <a:spcPct val="0"/>
              </a:spcBef>
            </a:pPr>
            <a:r>
              <a:rPr lang="en-US" sz="2924" spc="286">
                <a:solidFill>
                  <a:srgbClr val="231F20"/>
                </a:solidFill>
                <a:latin typeface="Open Sauce"/>
              </a:rPr>
              <a:t>Data modification</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TextBox 3" id="3"/>
          <p:cNvSpPr txBox="true"/>
          <p:nvPr/>
        </p:nvSpPr>
        <p:spPr>
          <a:xfrm rot="0">
            <a:off x="1863713" y="5571893"/>
            <a:ext cx="7820714" cy="3034845"/>
          </a:xfrm>
          <a:prstGeom prst="rect">
            <a:avLst/>
          </a:prstGeom>
        </p:spPr>
        <p:txBody>
          <a:bodyPr anchor="t" rtlCol="false" tIns="0" lIns="0" bIns="0" rIns="0">
            <a:spAutoFit/>
          </a:bodyPr>
          <a:lstStyle/>
          <a:p>
            <a:pPr algn="ctr" marL="0" indent="0" lvl="0">
              <a:lnSpc>
                <a:spcPts val="10937"/>
              </a:lnSpc>
            </a:pPr>
            <a:r>
              <a:rPr lang="en-US" sz="11760" spc="1270">
                <a:solidFill>
                  <a:srgbClr val="231F20"/>
                </a:solidFill>
                <a:latin typeface="Codec Pro ExtraBold"/>
              </a:rPr>
              <a:t>THANK YOU</a:t>
            </a:r>
          </a:p>
        </p:txBody>
      </p:sp>
      <p:grpSp>
        <p:nvGrpSpPr>
          <p:cNvPr name="Group 4" id="4"/>
          <p:cNvGrpSpPr>
            <a:grpSpLocks noChangeAspect="true"/>
          </p:cNvGrpSpPr>
          <p:nvPr/>
        </p:nvGrpSpPr>
        <p:grpSpPr>
          <a:xfrm rot="0">
            <a:off x="9684427" y="0"/>
            <a:ext cx="8603573" cy="10287000"/>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75" t="0" r="-39675" b="0"/>
              </a:stretch>
            </a:blipFill>
          </p:spPr>
        </p:sp>
      </p:grpSp>
      <p:grpSp>
        <p:nvGrpSpPr>
          <p:cNvPr name="Group 6" id="6"/>
          <p:cNvGrpSpPr/>
          <p:nvPr/>
        </p:nvGrpSpPr>
        <p:grpSpPr>
          <a:xfrm rot="826432">
            <a:off x="-18527032" y="-3530586"/>
            <a:ext cx="21026341" cy="12831921"/>
            <a:chOff x="0" y="0"/>
            <a:chExt cx="5537802" cy="3379601"/>
          </a:xfrm>
        </p:grpSpPr>
        <p:sp>
          <p:nvSpPr>
            <p:cNvPr name="Freeform 7" id="7"/>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040506"/>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10036024" y="4365564"/>
            <a:ext cx="313833" cy="8482349"/>
            <a:chOff x="0" y="0"/>
            <a:chExt cx="82656" cy="2234034"/>
          </a:xfrm>
        </p:grpSpPr>
        <p:sp>
          <p:nvSpPr>
            <p:cNvPr name="Freeform 10" id="10"/>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040506"/>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773821">
            <a:off x="3741572" y="-4834013"/>
            <a:ext cx="313833" cy="8482349"/>
            <a:chOff x="0" y="0"/>
            <a:chExt cx="82656" cy="2234034"/>
          </a:xfrm>
        </p:grpSpPr>
        <p:sp>
          <p:nvSpPr>
            <p:cNvPr name="Freeform 13" id="13"/>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5555774" y="1374772"/>
            <a:ext cx="1251853" cy="1303541"/>
          </a:xfrm>
          <a:custGeom>
            <a:avLst/>
            <a:gdLst/>
            <a:ahLst/>
            <a:cxnLst/>
            <a:rect r="r" b="b" t="t" l="l"/>
            <a:pathLst>
              <a:path h="1303541" w="1251853">
                <a:moveTo>
                  <a:pt x="0" y="0"/>
                </a:moveTo>
                <a:lnTo>
                  <a:pt x="1251853" y="0"/>
                </a:lnTo>
                <a:lnTo>
                  <a:pt x="1251853" y="1303540"/>
                </a:lnTo>
                <a:lnTo>
                  <a:pt x="0" y="13035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4697173" y="2630687"/>
            <a:ext cx="2969056" cy="461749"/>
          </a:xfrm>
          <a:prstGeom prst="rect">
            <a:avLst/>
          </a:prstGeom>
        </p:spPr>
        <p:txBody>
          <a:bodyPr anchor="t" rtlCol="false" tIns="0" lIns="0" bIns="0" rIns="0">
            <a:spAutoFit/>
          </a:bodyPr>
          <a:lstStyle/>
          <a:p>
            <a:pPr algn="ctr">
              <a:lnSpc>
                <a:spcPts val="3847"/>
              </a:lnSpc>
            </a:pPr>
            <a:r>
              <a:rPr lang="en-US" sz="2748" spc="137">
                <a:solidFill>
                  <a:srgbClr val="040506"/>
                </a:solidFill>
                <a:latin typeface="Open Sauce"/>
              </a:rPr>
              <a:t>E-Commerce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78841" y="671473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45445" y="5672176"/>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314960" y="428987"/>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191847" y="-5022091"/>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737373">
                    <a:alpha val="100000"/>
                  </a:srgbClr>
                </a:gs>
              </a:gsLst>
              <a:lin ang="0"/>
            </a:gra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095769" y="828675"/>
            <a:ext cx="5605439" cy="11019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rPr>
              <a:t>Description:</a:t>
            </a:r>
          </a:p>
        </p:txBody>
      </p:sp>
      <p:sp>
        <p:nvSpPr>
          <p:cNvPr name="TextBox 11" id="11"/>
          <p:cNvSpPr txBox="true"/>
          <p:nvPr/>
        </p:nvSpPr>
        <p:spPr>
          <a:xfrm rot="0">
            <a:off x="5876189" y="2536820"/>
            <a:ext cx="10502653" cy="6839450"/>
          </a:xfrm>
          <a:prstGeom prst="rect">
            <a:avLst/>
          </a:prstGeom>
        </p:spPr>
        <p:txBody>
          <a:bodyPr anchor="t" rtlCol="false" tIns="0" lIns="0" bIns="0" rIns="0">
            <a:spAutoFit/>
          </a:bodyPr>
          <a:lstStyle/>
          <a:p>
            <a:pPr>
              <a:lnSpc>
                <a:spcPts val="4569"/>
              </a:lnSpc>
            </a:pPr>
            <a:r>
              <a:rPr lang="en-US" sz="3311" spc="324">
                <a:solidFill>
                  <a:srgbClr val="040506"/>
                </a:solidFill>
                <a:latin typeface="Open Sauce"/>
              </a:rPr>
              <a:t>"SQL Analysis of E-Commerce Dataset: Unveiling Insights from Product Information"</a:t>
            </a:r>
          </a:p>
          <a:p>
            <a:pPr>
              <a:lnSpc>
                <a:spcPts val="4569"/>
              </a:lnSpc>
            </a:pPr>
          </a:p>
          <a:p>
            <a:pPr algn="l" marL="0" indent="0" lvl="0">
              <a:lnSpc>
                <a:spcPts val="4569"/>
              </a:lnSpc>
              <a:spcBef>
                <a:spcPct val="0"/>
              </a:spcBef>
            </a:pPr>
            <a:r>
              <a:rPr lang="en-US" sz="3311" spc="324">
                <a:solidFill>
                  <a:srgbClr val="040506"/>
                </a:solidFill>
                <a:latin typeface="Open Sauce"/>
              </a:rPr>
              <a:t>Join us on a data-driven journey through e-commerce as we analyze a diverse dataset containing product information, including laptops,cameras, and electronics. With over 20 years of SQL expertise, we extract and explore this data to uncover valuable insights, from data preprocessing to actionable findings.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889466" y="847725"/>
            <a:ext cx="6380855" cy="1058823"/>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OBJECTIVES </a:t>
            </a:r>
          </a:p>
        </p:txBody>
      </p:sp>
      <p:sp>
        <p:nvSpPr>
          <p:cNvPr name="TextBox 3" id="3"/>
          <p:cNvSpPr txBox="true"/>
          <p:nvPr/>
        </p:nvSpPr>
        <p:spPr>
          <a:xfrm rot="0">
            <a:off x="700483" y="2968378"/>
            <a:ext cx="8758820" cy="6064009"/>
          </a:xfrm>
          <a:prstGeom prst="rect">
            <a:avLst/>
          </a:prstGeom>
        </p:spPr>
        <p:txBody>
          <a:bodyPr anchor="t" rtlCol="false" tIns="0" lIns="0" bIns="0" rIns="0">
            <a:spAutoFit/>
          </a:bodyPr>
          <a:lstStyle/>
          <a:p>
            <a:pPr>
              <a:lnSpc>
                <a:spcPts val="4012"/>
              </a:lnSpc>
            </a:pPr>
            <a:r>
              <a:rPr lang="en-US" sz="2907" spc="284">
                <a:solidFill>
                  <a:srgbClr val="231F20"/>
                </a:solidFill>
                <a:latin typeface="Ovo"/>
              </a:rPr>
              <a:t>"SQL Analysis of E-Commerce Dataset: Unveiling Insights from Product Information"</a:t>
            </a:r>
          </a:p>
          <a:p>
            <a:pPr>
              <a:lnSpc>
                <a:spcPts val="4012"/>
              </a:lnSpc>
            </a:pPr>
          </a:p>
          <a:p>
            <a:pPr>
              <a:lnSpc>
                <a:spcPts val="4012"/>
              </a:lnSpc>
            </a:pPr>
            <a:r>
              <a:rPr lang="en-US" sz="2907" spc="284">
                <a:solidFill>
                  <a:srgbClr val="231F20"/>
                </a:solidFill>
                <a:latin typeface="Ovo"/>
              </a:rPr>
              <a:t>Join us on a data-driven journey through e-commerce as we analyze a diverse dataset containing product information, including laptops, cameras, and electronics.</a:t>
            </a:r>
          </a:p>
          <a:p>
            <a:pPr>
              <a:lnSpc>
                <a:spcPts val="4012"/>
              </a:lnSpc>
            </a:pPr>
            <a:r>
              <a:rPr lang="en-US" sz="2907" spc="284">
                <a:solidFill>
                  <a:srgbClr val="231F20"/>
                </a:solidFill>
                <a:latin typeface="Ovo"/>
              </a:rPr>
              <a:t>we extract and explore this data to uncover valuable insights, from data preprocessing to actionable findings.</a:t>
            </a:r>
          </a:p>
          <a:p>
            <a:pPr>
              <a:lnSpc>
                <a:spcPts val="4012"/>
              </a:lnSpc>
            </a:pPr>
          </a:p>
        </p:txBody>
      </p:sp>
      <p:sp>
        <p:nvSpPr>
          <p:cNvPr name="Freeform 4" id="4"/>
          <p:cNvSpPr/>
          <p:nvPr/>
        </p:nvSpPr>
        <p:spPr>
          <a:xfrm flipH="false" flipV="false" rot="0">
            <a:off x="15946787"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Freeform 5" id="5"/>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264409" y="2800939"/>
            <a:ext cx="4447429" cy="4449304"/>
            <a:chOff x="0" y="0"/>
            <a:chExt cx="6832800" cy="6835680"/>
          </a:xfrm>
        </p:grpSpPr>
        <p:sp>
          <p:nvSpPr>
            <p:cNvPr name="Freeform 7" id="7"/>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8" id="8"/>
          <p:cNvGrpSpPr/>
          <p:nvPr/>
        </p:nvGrpSpPr>
        <p:grpSpPr>
          <a:xfrm rot="0">
            <a:off x="15691218" y="2517878"/>
            <a:ext cx="1568082" cy="1564333"/>
            <a:chOff x="0" y="0"/>
            <a:chExt cx="2409120" cy="2403360"/>
          </a:xfrm>
        </p:grpSpPr>
        <p:sp>
          <p:nvSpPr>
            <p:cNvPr name="Freeform 9" id="9"/>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0" id="10"/>
          <p:cNvGrpSpPr/>
          <p:nvPr/>
        </p:nvGrpSpPr>
        <p:grpSpPr>
          <a:xfrm rot="0">
            <a:off x="15223980" y="3764002"/>
            <a:ext cx="357575" cy="363668"/>
            <a:chOff x="0" y="0"/>
            <a:chExt cx="549360" cy="558720"/>
          </a:xfrm>
        </p:grpSpPr>
        <p:sp>
          <p:nvSpPr>
            <p:cNvPr name="Freeform 11" id="1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2" id="1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3" id="13"/>
          <p:cNvGrpSpPr/>
          <p:nvPr/>
        </p:nvGrpSpPr>
        <p:grpSpPr>
          <a:xfrm rot="0">
            <a:off x="15691218" y="5968971"/>
            <a:ext cx="1568082" cy="1564333"/>
            <a:chOff x="0" y="0"/>
            <a:chExt cx="2409120" cy="2403360"/>
          </a:xfrm>
        </p:grpSpPr>
        <p:sp>
          <p:nvSpPr>
            <p:cNvPr name="Freeform 14" id="14"/>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5" id="15"/>
          <p:cNvGrpSpPr/>
          <p:nvPr/>
        </p:nvGrpSpPr>
        <p:grpSpPr>
          <a:xfrm rot="0">
            <a:off x="15223980" y="5923513"/>
            <a:ext cx="357575" cy="363668"/>
            <a:chOff x="0" y="0"/>
            <a:chExt cx="549360" cy="558720"/>
          </a:xfrm>
        </p:grpSpPr>
        <p:sp>
          <p:nvSpPr>
            <p:cNvPr name="Freeform 16" id="1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7" id="1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8" id="18"/>
          <p:cNvGrpSpPr/>
          <p:nvPr/>
        </p:nvGrpSpPr>
        <p:grpSpPr>
          <a:xfrm rot="0">
            <a:off x="15323333" y="6028957"/>
            <a:ext cx="154652" cy="152778"/>
            <a:chOff x="0" y="0"/>
            <a:chExt cx="237600" cy="234720"/>
          </a:xfrm>
        </p:grpSpPr>
        <p:sp>
          <p:nvSpPr>
            <p:cNvPr name="Freeform 19" id="1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0" id="20"/>
          <p:cNvGrpSpPr/>
          <p:nvPr/>
        </p:nvGrpSpPr>
        <p:grpSpPr>
          <a:xfrm rot="0">
            <a:off x="9716479" y="5968971"/>
            <a:ext cx="1568551" cy="1564333"/>
            <a:chOff x="0" y="0"/>
            <a:chExt cx="2409840" cy="2403360"/>
          </a:xfrm>
        </p:grpSpPr>
        <p:sp>
          <p:nvSpPr>
            <p:cNvPr name="Freeform 21" id="21"/>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2" id="22"/>
          <p:cNvGrpSpPr/>
          <p:nvPr/>
        </p:nvGrpSpPr>
        <p:grpSpPr>
          <a:xfrm rot="0">
            <a:off x="11394692" y="5923513"/>
            <a:ext cx="357575" cy="363668"/>
            <a:chOff x="0" y="0"/>
            <a:chExt cx="549360" cy="558720"/>
          </a:xfrm>
        </p:grpSpPr>
        <p:sp>
          <p:nvSpPr>
            <p:cNvPr name="Freeform 23" id="23"/>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4" id="24"/>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5" id="25"/>
          <p:cNvGrpSpPr/>
          <p:nvPr/>
        </p:nvGrpSpPr>
        <p:grpSpPr>
          <a:xfrm rot="0">
            <a:off x="11497794" y="6028957"/>
            <a:ext cx="155121" cy="152778"/>
            <a:chOff x="0" y="0"/>
            <a:chExt cx="238320" cy="234720"/>
          </a:xfrm>
        </p:grpSpPr>
        <p:sp>
          <p:nvSpPr>
            <p:cNvPr name="Freeform 26" id="26"/>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7" id="27"/>
          <p:cNvGrpSpPr/>
          <p:nvPr/>
        </p:nvGrpSpPr>
        <p:grpSpPr>
          <a:xfrm rot="0">
            <a:off x="9716479" y="2517878"/>
            <a:ext cx="1568551" cy="1564333"/>
            <a:chOff x="0" y="0"/>
            <a:chExt cx="2409840" cy="2403360"/>
          </a:xfrm>
        </p:grpSpPr>
        <p:sp>
          <p:nvSpPr>
            <p:cNvPr name="Freeform 28" id="28"/>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9" id="29"/>
          <p:cNvGrpSpPr/>
          <p:nvPr/>
        </p:nvGrpSpPr>
        <p:grpSpPr>
          <a:xfrm rot="0">
            <a:off x="11394692" y="3764002"/>
            <a:ext cx="357575" cy="363668"/>
            <a:chOff x="0" y="0"/>
            <a:chExt cx="549360" cy="558720"/>
          </a:xfrm>
        </p:grpSpPr>
        <p:sp>
          <p:nvSpPr>
            <p:cNvPr name="Freeform 30" id="3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1" id="3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2" id="32"/>
          <p:cNvGrpSpPr/>
          <p:nvPr/>
        </p:nvGrpSpPr>
        <p:grpSpPr>
          <a:xfrm rot="0">
            <a:off x="15325442" y="3869447"/>
            <a:ext cx="154652" cy="152778"/>
            <a:chOff x="0" y="0"/>
            <a:chExt cx="237600" cy="234720"/>
          </a:xfrm>
        </p:grpSpPr>
        <p:sp>
          <p:nvSpPr>
            <p:cNvPr name="Freeform 33" id="3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4" id="34"/>
          <p:cNvGrpSpPr/>
          <p:nvPr/>
        </p:nvGrpSpPr>
        <p:grpSpPr>
          <a:xfrm rot="0">
            <a:off x="11498262" y="3869447"/>
            <a:ext cx="154652" cy="152778"/>
            <a:chOff x="0" y="0"/>
            <a:chExt cx="237600" cy="234720"/>
          </a:xfrm>
        </p:grpSpPr>
        <p:sp>
          <p:nvSpPr>
            <p:cNvPr name="Freeform 35" id="3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6" id="36"/>
          <p:cNvSpPr/>
          <p:nvPr/>
        </p:nvSpPr>
        <p:spPr>
          <a:xfrm flipH="false" flipV="false" rot="0">
            <a:off x="15946787" y="6287180"/>
            <a:ext cx="1050012" cy="918284"/>
          </a:xfrm>
          <a:custGeom>
            <a:avLst/>
            <a:gdLst/>
            <a:ahLst/>
            <a:cxnLst/>
            <a:rect r="r" b="b" t="t" l="l"/>
            <a:pathLst>
              <a:path h="918284" w="1050012">
                <a:moveTo>
                  <a:pt x="0" y="0"/>
                </a:moveTo>
                <a:lnTo>
                  <a:pt x="1050013" y="0"/>
                </a:lnTo>
                <a:lnTo>
                  <a:pt x="1050013" y="918284"/>
                </a:lnTo>
                <a:lnTo>
                  <a:pt x="0" y="918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5946787" y="2892191"/>
            <a:ext cx="1056943" cy="850386"/>
          </a:xfrm>
          <a:custGeom>
            <a:avLst/>
            <a:gdLst/>
            <a:ahLst/>
            <a:cxnLst/>
            <a:rect r="r" b="b" t="t" l="l"/>
            <a:pathLst>
              <a:path h="850386" w="1056943">
                <a:moveTo>
                  <a:pt x="0" y="0"/>
                </a:moveTo>
                <a:lnTo>
                  <a:pt x="1056944" y="0"/>
                </a:lnTo>
                <a:lnTo>
                  <a:pt x="1056944" y="850387"/>
                </a:lnTo>
                <a:lnTo>
                  <a:pt x="0" y="850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10016208" y="2842075"/>
            <a:ext cx="993494" cy="903177"/>
          </a:xfrm>
          <a:custGeom>
            <a:avLst/>
            <a:gdLst/>
            <a:ahLst/>
            <a:cxnLst/>
            <a:rect r="r" b="b" t="t" l="l"/>
            <a:pathLst>
              <a:path h="903177" w="993494">
                <a:moveTo>
                  <a:pt x="0" y="0"/>
                </a:moveTo>
                <a:lnTo>
                  <a:pt x="993495" y="0"/>
                </a:lnTo>
                <a:lnTo>
                  <a:pt x="993495" y="903176"/>
                </a:lnTo>
                <a:lnTo>
                  <a:pt x="0" y="903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9973758" y="6355446"/>
            <a:ext cx="1035944" cy="894797"/>
          </a:xfrm>
          <a:custGeom>
            <a:avLst/>
            <a:gdLst/>
            <a:ahLst/>
            <a:cxnLst/>
            <a:rect r="r" b="b" t="t" l="l"/>
            <a:pathLst>
              <a:path h="894797" w="1035944">
                <a:moveTo>
                  <a:pt x="0" y="0"/>
                </a:moveTo>
                <a:lnTo>
                  <a:pt x="1035945" y="0"/>
                </a:lnTo>
                <a:lnTo>
                  <a:pt x="1035945" y="894797"/>
                </a:lnTo>
                <a:lnTo>
                  <a:pt x="0" y="8947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11897240" y="3434708"/>
            <a:ext cx="3181767" cy="318176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181A19"/>
              </a:solidFill>
              <a:miter/>
            </a:ln>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3" id="43"/>
          <p:cNvSpPr/>
          <p:nvPr/>
        </p:nvSpPr>
        <p:spPr>
          <a:xfrm flipH="false" flipV="false" rot="0">
            <a:off x="13046744" y="4249350"/>
            <a:ext cx="882759" cy="919208"/>
          </a:xfrm>
          <a:custGeom>
            <a:avLst/>
            <a:gdLst/>
            <a:ahLst/>
            <a:cxnLst/>
            <a:rect r="r" b="b" t="t" l="l"/>
            <a:pathLst>
              <a:path h="919208" w="882759">
                <a:moveTo>
                  <a:pt x="0" y="0"/>
                </a:moveTo>
                <a:lnTo>
                  <a:pt x="882759" y="0"/>
                </a:lnTo>
                <a:lnTo>
                  <a:pt x="882759" y="919208"/>
                </a:lnTo>
                <a:lnTo>
                  <a:pt x="0" y="919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4" id="44"/>
          <p:cNvSpPr txBox="true"/>
          <p:nvPr/>
        </p:nvSpPr>
        <p:spPr>
          <a:xfrm rot="0">
            <a:off x="12441291" y="5130458"/>
            <a:ext cx="2093666" cy="330125"/>
          </a:xfrm>
          <a:prstGeom prst="rect">
            <a:avLst/>
          </a:prstGeom>
        </p:spPr>
        <p:txBody>
          <a:bodyPr anchor="t" rtlCol="false" tIns="0" lIns="0" bIns="0" rIns="0">
            <a:spAutoFit/>
          </a:bodyPr>
          <a:lstStyle/>
          <a:p>
            <a:pPr algn="ctr">
              <a:lnSpc>
                <a:spcPts val="2713"/>
              </a:lnSpc>
            </a:pPr>
            <a:r>
              <a:rPr lang="en-US" sz="1937" spc="96">
                <a:solidFill>
                  <a:srgbClr val="1C5739"/>
                </a:solidFill>
                <a:latin typeface="Open Sauce"/>
              </a:rPr>
              <a:t>E-Commerce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0" y="1809268"/>
            <a:ext cx="6610357" cy="8477732"/>
          </a:xfrm>
          <a:custGeom>
            <a:avLst/>
            <a:gdLst/>
            <a:ahLst/>
            <a:cxnLst/>
            <a:rect r="r" b="b" t="t" l="l"/>
            <a:pathLst>
              <a:path h="8477732" w="6610357">
                <a:moveTo>
                  <a:pt x="0" y="0"/>
                </a:moveTo>
                <a:lnTo>
                  <a:pt x="6610357" y="0"/>
                </a:lnTo>
                <a:lnTo>
                  <a:pt x="6610357" y="8477732"/>
                </a:lnTo>
                <a:lnTo>
                  <a:pt x="0" y="8477732"/>
                </a:lnTo>
                <a:lnTo>
                  <a:pt x="0" y="0"/>
                </a:lnTo>
                <a:close/>
              </a:path>
            </a:pathLst>
          </a:custGeom>
          <a:blipFill>
            <a:blip r:embed="rId2"/>
            <a:stretch>
              <a:fillRect l="-52176" t="0" r="-40197" b="0"/>
            </a:stretch>
          </a:blipFill>
        </p:spPr>
      </p:sp>
      <p:sp>
        <p:nvSpPr>
          <p:cNvPr name="Freeform 3" id="3"/>
          <p:cNvSpPr/>
          <p:nvPr/>
        </p:nvSpPr>
        <p:spPr>
          <a:xfrm flipH="false" flipV="false" rot="0">
            <a:off x="16013173" y="832333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4715" y="-22641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65009" y="267182"/>
            <a:ext cx="12598918" cy="1542086"/>
          </a:xfrm>
          <a:prstGeom prst="rect">
            <a:avLst/>
          </a:prstGeom>
        </p:spPr>
        <p:txBody>
          <a:bodyPr anchor="t" rtlCol="false" tIns="0" lIns="0" bIns="0" rIns="0">
            <a:spAutoFit/>
          </a:bodyPr>
          <a:lstStyle/>
          <a:p>
            <a:pPr>
              <a:lnSpc>
                <a:spcPts val="5621"/>
              </a:lnSpc>
            </a:pPr>
            <a:r>
              <a:rPr lang="en-US" sz="5678" spc="198">
                <a:solidFill>
                  <a:srgbClr val="040506"/>
                </a:solidFill>
                <a:latin typeface="Codec Pro ExtraBold"/>
              </a:rPr>
              <a:t> E-COMMERCE DATA STATISTICS AND GROWTH POTENTIAL</a:t>
            </a:r>
          </a:p>
        </p:txBody>
      </p:sp>
      <p:sp>
        <p:nvSpPr>
          <p:cNvPr name="TextBox 6" id="6"/>
          <p:cNvSpPr txBox="true"/>
          <p:nvPr/>
        </p:nvSpPr>
        <p:spPr>
          <a:xfrm rot="0">
            <a:off x="6610357" y="2384148"/>
            <a:ext cx="11488368" cy="5939188"/>
          </a:xfrm>
          <a:prstGeom prst="rect">
            <a:avLst/>
          </a:prstGeom>
        </p:spPr>
        <p:txBody>
          <a:bodyPr anchor="t" rtlCol="false" tIns="0" lIns="0" bIns="0" rIns="0">
            <a:spAutoFit/>
          </a:bodyPr>
          <a:lstStyle/>
          <a:p>
            <a:pPr algn="just" marL="571541" indent="-285770" lvl="1">
              <a:lnSpc>
                <a:spcPts val="3653"/>
              </a:lnSpc>
              <a:buFont typeface="Arial"/>
              <a:buChar char="•"/>
            </a:pPr>
            <a:r>
              <a:rPr lang="en-US" sz="2647" spc="259">
                <a:solidFill>
                  <a:srgbClr val="231F20"/>
                </a:solidFill>
                <a:latin typeface="Open Sauce"/>
              </a:rPr>
              <a:t>Annually, the e-commerce industry generates an estimated 1.3 trillion gigabytes (1.3 zettabytes) of data.</a:t>
            </a:r>
          </a:p>
          <a:p>
            <a:pPr algn="just">
              <a:lnSpc>
                <a:spcPts val="3653"/>
              </a:lnSpc>
            </a:pPr>
          </a:p>
          <a:p>
            <a:pPr algn="just" marL="571541" indent="-285770" lvl="1">
              <a:lnSpc>
                <a:spcPts val="3653"/>
              </a:lnSpc>
              <a:buFont typeface="Arial"/>
              <a:buChar char="•"/>
            </a:pPr>
            <a:r>
              <a:rPr lang="en-US" sz="2647" spc="259">
                <a:solidFill>
                  <a:srgbClr val="231F20"/>
                </a:solidFill>
                <a:latin typeface="Open Sauce"/>
              </a:rPr>
              <a:t>This data encompasses product information, customer behavior, and transactional details.</a:t>
            </a:r>
          </a:p>
          <a:p>
            <a:pPr algn="just">
              <a:lnSpc>
                <a:spcPts val="3653"/>
              </a:lnSpc>
            </a:pPr>
          </a:p>
          <a:p>
            <a:pPr algn="just" marL="571541" indent="-285770" lvl="1">
              <a:lnSpc>
                <a:spcPts val="3653"/>
              </a:lnSpc>
              <a:buFont typeface="Arial"/>
              <a:buChar char="•"/>
            </a:pPr>
            <a:r>
              <a:rPr lang="en-US" sz="2647" spc="259">
                <a:solidFill>
                  <a:srgbClr val="231F20"/>
                </a:solidFill>
                <a:latin typeface="Open Sauce"/>
              </a:rPr>
              <a:t>Analyzing this data can uncover customer preferences, purchasing patterns, and emerging market trends.</a:t>
            </a:r>
          </a:p>
          <a:p>
            <a:pPr algn="just">
              <a:lnSpc>
                <a:spcPts val="3653"/>
              </a:lnSpc>
            </a:pPr>
          </a:p>
          <a:p>
            <a:pPr algn="just" marL="571541" indent="-285770" lvl="1">
              <a:lnSpc>
                <a:spcPts val="3653"/>
              </a:lnSpc>
              <a:buFont typeface="Arial"/>
              <a:buChar char="•"/>
            </a:pPr>
            <a:r>
              <a:rPr lang="en-US" sz="2647" spc="259">
                <a:solidFill>
                  <a:srgbClr val="231F20"/>
                </a:solidFill>
                <a:latin typeface="Open Sauce"/>
              </a:rPr>
              <a:t>Informed decisions based on data insights can drive personalized marketing, optimized supply chains, and enhanced customer experiences.</a:t>
            </a:r>
          </a:p>
          <a:p>
            <a:pPr algn="just">
              <a:lnSpc>
                <a:spcPts val="3653"/>
              </a:lnSpc>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0" y="1809268"/>
            <a:ext cx="6610357" cy="8477732"/>
          </a:xfrm>
          <a:custGeom>
            <a:avLst/>
            <a:gdLst/>
            <a:ahLst/>
            <a:cxnLst/>
            <a:rect r="r" b="b" t="t" l="l"/>
            <a:pathLst>
              <a:path h="8477732" w="6610357">
                <a:moveTo>
                  <a:pt x="0" y="0"/>
                </a:moveTo>
                <a:lnTo>
                  <a:pt x="6610357" y="0"/>
                </a:lnTo>
                <a:lnTo>
                  <a:pt x="6610357" y="8477732"/>
                </a:lnTo>
                <a:lnTo>
                  <a:pt x="0" y="8477732"/>
                </a:lnTo>
                <a:lnTo>
                  <a:pt x="0" y="0"/>
                </a:lnTo>
                <a:close/>
              </a:path>
            </a:pathLst>
          </a:custGeom>
          <a:blipFill>
            <a:blip r:embed="rId2"/>
            <a:stretch>
              <a:fillRect l="-52176" t="0" r="-40197" b="0"/>
            </a:stretch>
          </a:blipFill>
        </p:spPr>
      </p:sp>
      <p:sp>
        <p:nvSpPr>
          <p:cNvPr name="Freeform 3" id="3"/>
          <p:cNvSpPr/>
          <p:nvPr/>
        </p:nvSpPr>
        <p:spPr>
          <a:xfrm flipH="false" flipV="false" rot="0">
            <a:off x="16384715" y="8436252"/>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4715" y="-22641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610357" y="2384148"/>
            <a:ext cx="11209712" cy="5480603"/>
          </a:xfrm>
          <a:prstGeom prst="rect">
            <a:avLst/>
          </a:prstGeom>
        </p:spPr>
        <p:txBody>
          <a:bodyPr anchor="t" rtlCol="false" tIns="0" lIns="0" bIns="0" rIns="0">
            <a:spAutoFit/>
          </a:bodyPr>
          <a:lstStyle/>
          <a:p>
            <a:pPr algn="just">
              <a:lnSpc>
                <a:spcPts val="3653"/>
              </a:lnSpc>
            </a:pPr>
          </a:p>
          <a:p>
            <a:pPr algn="just" marL="571541" indent="-285770" lvl="1">
              <a:lnSpc>
                <a:spcPts val="3653"/>
              </a:lnSpc>
              <a:buFont typeface="Arial"/>
              <a:buChar char="•"/>
            </a:pPr>
            <a:r>
              <a:rPr lang="en-US" sz="2647" spc="259">
                <a:solidFill>
                  <a:srgbClr val="231F20"/>
                </a:solidFill>
                <a:latin typeface="Open Sauce"/>
              </a:rPr>
              <a:t>By 2025, companies using data-driven strategies are projected to generate $1.2 trillion in additional revenue compared to their peers. Our Journey</a:t>
            </a:r>
          </a:p>
          <a:p>
            <a:pPr algn="just">
              <a:lnSpc>
                <a:spcPts val="3653"/>
              </a:lnSpc>
            </a:pPr>
          </a:p>
          <a:p>
            <a:pPr algn="just" marL="571541" indent="-285770" lvl="1">
              <a:lnSpc>
                <a:spcPts val="3653"/>
              </a:lnSpc>
              <a:buFont typeface="Arial"/>
              <a:buChar char="•"/>
            </a:pPr>
            <a:r>
              <a:rPr lang="en-US" sz="2647" spc="259">
                <a:solidFill>
                  <a:srgbClr val="231F20"/>
                </a:solidFill>
                <a:latin typeface="Open Sauce"/>
              </a:rPr>
              <a:t>In our analysis, we dive deep into this sea of data, using SQL to extract valuable information for strategic decision-making.</a:t>
            </a:r>
          </a:p>
          <a:p>
            <a:pPr algn="just">
              <a:lnSpc>
                <a:spcPts val="3653"/>
              </a:lnSpc>
            </a:pPr>
          </a:p>
          <a:p>
            <a:pPr algn="just" marL="571541" indent="-285770" lvl="1">
              <a:lnSpc>
                <a:spcPts val="3653"/>
              </a:lnSpc>
              <a:buFont typeface="Arial"/>
              <a:buChar char="•"/>
            </a:pPr>
            <a:r>
              <a:rPr lang="en-US" sz="2647" spc="259">
                <a:solidFill>
                  <a:srgbClr val="231F20"/>
                </a:solidFill>
                <a:latin typeface="Open Sauce"/>
              </a:rPr>
              <a:t>Let's explore how leveraging data can fuel the growth of our organization in the e-commerce landscape.</a:t>
            </a:r>
          </a:p>
          <a:p>
            <a:pPr algn="just">
              <a:lnSpc>
                <a:spcPts val="3653"/>
              </a:lnSpc>
            </a:pPr>
          </a:p>
        </p:txBody>
      </p:sp>
      <p:sp>
        <p:nvSpPr>
          <p:cNvPr name="TextBox 6" id="6"/>
          <p:cNvSpPr txBox="true"/>
          <p:nvPr/>
        </p:nvSpPr>
        <p:spPr>
          <a:xfrm rot="0">
            <a:off x="481116" y="267182"/>
            <a:ext cx="12598918" cy="1542086"/>
          </a:xfrm>
          <a:prstGeom prst="rect">
            <a:avLst/>
          </a:prstGeom>
        </p:spPr>
        <p:txBody>
          <a:bodyPr anchor="t" rtlCol="false" tIns="0" lIns="0" bIns="0" rIns="0">
            <a:spAutoFit/>
          </a:bodyPr>
          <a:lstStyle/>
          <a:p>
            <a:pPr>
              <a:lnSpc>
                <a:spcPts val="5621"/>
              </a:lnSpc>
            </a:pPr>
            <a:r>
              <a:rPr lang="en-US" sz="5678" spc="198">
                <a:solidFill>
                  <a:srgbClr val="040506"/>
                </a:solidFill>
                <a:latin typeface="Codec Pro ExtraBold"/>
              </a:rPr>
              <a:t> E-COMMERCE DATA STATISTICS AND GROWTH POTENTIAL</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1" id="11"/>
          <p:cNvSpPr txBox="true"/>
          <p:nvPr/>
        </p:nvSpPr>
        <p:spPr>
          <a:xfrm rot="0">
            <a:off x="390112" y="1557996"/>
            <a:ext cx="12367956" cy="1391581"/>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Q1. </a:t>
            </a:r>
            <a:r>
              <a:rPr lang="en-US" sz="4125" spc="404">
                <a:solidFill>
                  <a:srgbClr val="231F20"/>
                </a:solidFill>
                <a:latin typeface="Comic Sans"/>
              </a:rPr>
              <a:t>Find null values and fix them with appropriate method.</a:t>
            </a:r>
          </a:p>
        </p:txBody>
      </p:sp>
      <p:sp>
        <p:nvSpPr>
          <p:cNvPr name="Freeform 12" id="12"/>
          <p:cNvSpPr/>
          <p:nvPr/>
        </p:nvSpPr>
        <p:spPr>
          <a:xfrm flipH="false" flipV="false" rot="0">
            <a:off x="3915695" y="3121027"/>
            <a:ext cx="14138681" cy="6899161"/>
          </a:xfrm>
          <a:custGeom>
            <a:avLst/>
            <a:gdLst/>
            <a:ahLst/>
            <a:cxnLst/>
            <a:rect r="r" b="b" t="t" l="l"/>
            <a:pathLst>
              <a:path h="6899161" w="14138681">
                <a:moveTo>
                  <a:pt x="0" y="0"/>
                </a:moveTo>
                <a:lnTo>
                  <a:pt x="14138681" y="0"/>
                </a:lnTo>
                <a:lnTo>
                  <a:pt x="14138681" y="6899161"/>
                </a:lnTo>
                <a:lnTo>
                  <a:pt x="0" y="6899161"/>
                </a:lnTo>
                <a:lnTo>
                  <a:pt x="0" y="0"/>
                </a:lnTo>
                <a:close/>
              </a:path>
            </a:pathLst>
          </a:custGeom>
          <a:blipFill>
            <a:blip r:embed="rId4"/>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3046693" y="2801882"/>
            <a:ext cx="11693399" cy="6059991"/>
          </a:xfrm>
          <a:custGeom>
            <a:avLst/>
            <a:gdLst/>
            <a:ahLst/>
            <a:cxnLst/>
            <a:rect r="r" b="b" t="t" l="l"/>
            <a:pathLst>
              <a:path h="6059991" w="11693399">
                <a:moveTo>
                  <a:pt x="0" y="0"/>
                </a:moveTo>
                <a:lnTo>
                  <a:pt x="11693400" y="0"/>
                </a:lnTo>
                <a:lnTo>
                  <a:pt x="11693400" y="6059991"/>
                </a:lnTo>
                <a:lnTo>
                  <a:pt x="0" y="6059991"/>
                </a:lnTo>
                <a:lnTo>
                  <a:pt x="0" y="0"/>
                </a:lnTo>
                <a:close/>
              </a:path>
            </a:pathLst>
          </a:custGeom>
          <a:blipFill>
            <a:blip r:embed="rId4"/>
            <a:stretch>
              <a:fillRect l="0" t="0" r="0" b="0"/>
            </a:stretch>
          </a:blipFill>
        </p:spPr>
      </p:sp>
      <p:grpSp>
        <p:nvGrpSpPr>
          <p:cNvPr name="Group 11" id="11"/>
          <p:cNvGrpSpPr/>
          <p:nvPr/>
        </p:nvGrpSpPr>
        <p:grpSpPr>
          <a:xfrm rot="0">
            <a:off x="12036234" y="6248978"/>
            <a:ext cx="2703858" cy="2612895"/>
            <a:chOff x="0" y="0"/>
            <a:chExt cx="712127" cy="688170"/>
          </a:xfrm>
        </p:grpSpPr>
        <p:sp>
          <p:nvSpPr>
            <p:cNvPr name="Freeform 12" id="12"/>
            <p:cNvSpPr/>
            <p:nvPr/>
          </p:nvSpPr>
          <p:spPr>
            <a:xfrm flipH="false" flipV="false" rot="0">
              <a:off x="0" y="0"/>
              <a:ext cx="712127" cy="688170"/>
            </a:xfrm>
            <a:custGeom>
              <a:avLst/>
              <a:gdLst/>
              <a:ahLst/>
              <a:cxnLst/>
              <a:rect r="r" b="b" t="t" l="l"/>
              <a:pathLst>
                <a:path h="688170" w="712127">
                  <a:moveTo>
                    <a:pt x="0" y="0"/>
                  </a:moveTo>
                  <a:lnTo>
                    <a:pt x="712127" y="0"/>
                  </a:lnTo>
                  <a:lnTo>
                    <a:pt x="712127" y="688170"/>
                  </a:lnTo>
                  <a:lnTo>
                    <a:pt x="0" y="688170"/>
                  </a:lnTo>
                  <a:close/>
                </a:path>
              </a:pathLst>
            </a:custGeom>
            <a:solidFill>
              <a:srgbClr val="FFFBFB"/>
            </a:solidFill>
          </p:spPr>
        </p:sp>
        <p:sp>
          <p:nvSpPr>
            <p:cNvPr name="TextBox 13" id="13"/>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5" id="15"/>
          <p:cNvSpPr txBox="true"/>
          <p:nvPr/>
        </p:nvSpPr>
        <p:spPr>
          <a:xfrm rot="0">
            <a:off x="390112" y="1557996"/>
            <a:ext cx="12367956" cy="677206"/>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Q2. DROPPING THE NULL VALUES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3927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889389" y="-6911357"/>
            <a:ext cx="9348363" cy="9348363"/>
          </a:xfrm>
          <a:custGeom>
            <a:avLst/>
            <a:gdLst/>
            <a:ahLst/>
            <a:cxnLst/>
            <a:rect r="r" b="b" t="t" l="l"/>
            <a:pathLst>
              <a:path h="9348363" w="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34519" y="7933669"/>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506"/>
            </a:solidFill>
            <a:ln cap="sq">
              <a:noFill/>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3781799" y="3282451"/>
            <a:ext cx="13336586" cy="4651218"/>
          </a:xfrm>
          <a:custGeom>
            <a:avLst/>
            <a:gdLst/>
            <a:ahLst/>
            <a:cxnLst/>
            <a:rect r="r" b="b" t="t" l="l"/>
            <a:pathLst>
              <a:path h="4651218" w="13336586">
                <a:moveTo>
                  <a:pt x="0" y="0"/>
                </a:moveTo>
                <a:lnTo>
                  <a:pt x="13336586" y="0"/>
                </a:lnTo>
                <a:lnTo>
                  <a:pt x="13336586" y="4651218"/>
                </a:lnTo>
                <a:lnTo>
                  <a:pt x="0" y="4651218"/>
                </a:lnTo>
                <a:lnTo>
                  <a:pt x="0" y="0"/>
                </a:lnTo>
                <a:close/>
              </a:path>
            </a:pathLst>
          </a:custGeom>
          <a:blipFill>
            <a:blip r:embed="rId4"/>
            <a:stretch>
              <a:fillRect l="0" t="0" r="-8705" b="0"/>
            </a:stretch>
          </a:blipFill>
        </p:spPr>
      </p:sp>
      <p:sp>
        <p:nvSpPr>
          <p:cNvPr name="TextBox 11" id="11"/>
          <p:cNvSpPr txBox="true"/>
          <p:nvPr/>
        </p:nvSpPr>
        <p:spPr>
          <a:xfrm rot="0">
            <a:off x="4292670" y="191927"/>
            <a:ext cx="14320430" cy="1711646"/>
          </a:xfrm>
          <a:prstGeom prst="rect">
            <a:avLst/>
          </a:prstGeom>
        </p:spPr>
        <p:txBody>
          <a:bodyPr anchor="t" rtlCol="false" tIns="0" lIns="0" bIns="0" rIns="0">
            <a:spAutoFit/>
          </a:bodyPr>
          <a:lstStyle/>
          <a:p>
            <a:pPr>
              <a:lnSpc>
                <a:spcPts val="6258"/>
              </a:lnSpc>
            </a:pPr>
            <a:r>
              <a:rPr lang="en-US" sz="6321" spc="221">
                <a:solidFill>
                  <a:srgbClr val="040506"/>
                </a:solidFill>
                <a:latin typeface="Codec Pro ExtraBold"/>
              </a:rPr>
              <a:t>DATA CLEANING  </a:t>
            </a:r>
          </a:p>
          <a:p>
            <a:pPr algn="l" marL="0" indent="0" lvl="0">
              <a:lnSpc>
                <a:spcPts val="6258"/>
              </a:lnSpc>
              <a:spcBef>
                <a:spcPct val="0"/>
              </a:spcBef>
            </a:pPr>
          </a:p>
        </p:txBody>
      </p:sp>
      <p:sp>
        <p:nvSpPr>
          <p:cNvPr name="TextBox 12" id="12"/>
          <p:cNvSpPr txBox="true"/>
          <p:nvPr/>
        </p:nvSpPr>
        <p:spPr>
          <a:xfrm rot="0">
            <a:off x="390112" y="1557996"/>
            <a:ext cx="12367956" cy="1391581"/>
          </a:xfrm>
          <a:prstGeom prst="rect">
            <a:avLst/>
          </a:prstGeom>
        </p:spPr>
        <p:txBody>
          <a:bodyPr anchor="t" rtlCol="false" tIns="0" lIns="0" bIns="0" rIns="0">
            <a:spAutoFit/>
          </a:bodyPr>
          <a:lstStyle/>
          <a:p>
            <a:pPr algn="l">
              <a:lnSpc>
                <a:spcPts val="5693"/>
              </a:lnSpc>
            </a:pPr>
            <a:r>
              <a:rPr lang="en-US" sz="4125" spc="404">
                <a:solidFill>
                  <a:srgbClr val="231F20"/>
                </a:solidFill>
                <a:latin typeface="Comic Sans Bold"/>
              </a:rPr>
              <a:t>Q3. Filling Null Values with approriate Knowledge.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DAFtkTUI8_E</dc:identifier>
  <dcterms:modified xsi:type="dcterms:W3CDTF">2011-08-01T06:04:30Z</dcterms:modified>
  <cp:revision>1</cp:revision>
  <dc:title>e- commerce analysis</dc:title>
</cp:coreProperties>
</file>